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5143500" type="screen16x9"/>
  <p:notesSz cx="6858000" cy="9144000"/>
  <p:embeddedFontLst>
    <p:embeddedFont>
      <p:font typeface="Roboto" panose="020B0604020202020204" charset="0"/>
      <p:regular r:id="rId17"/>
      <p:bold r:id="rId18"/>
      <p:italic r:id="rId19"/>
      <p:boldItalic r:id="rId20"/>
    </p:embeddedFont>
    <p:embeddedFont>
      <p:font typeface="Calibri" panose="020F0502020204030204" pitchFamily="34"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4660"/>
  </p:normalViewPr>
  <p:slideViewPr>
    <p:cSldViewPr snapToGrid="0">
      <p:cViewPr varScale="1">
        <p:scale>
          <a:sx n="144" d="100"/>
          <a:sy n="144" d="100"/>
        </p:scale>
        <p:origin x="750" y="1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0fec47d5cd_0_1: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0fec47d5cd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c6f73a04f_0_9: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c6f73a04f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20fec47d5cd_0_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20fec47d5cd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c6f73a04f_0_14: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c6f73a04f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c6f73a04f_0_20: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c6f73a04f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20fec47d5cd_0_54: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20fec47d5cd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20fec47d5cd_0_6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20fec47d5cd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20fec47d5cd_0_7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20fec47d5cd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20fec47d5cd_0_47: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20fec47d5cd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c6f73a04f_0_30: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c6f73a04f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20fec47d5cd_0_8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20fec47d5cd_0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c6f73a04f_0_36: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c6f73a04f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c6f73a04f_0_42: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c6f73a04f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c6f73a04f_0_46: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c6f73a04f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8246400" y="4245875"/>
            <a:ext cx="897600" cy="897600"/>
          </a:xfrm>
          <a:prstGeom prst="round1Rect">
            <a:avLst>
              <a:gd name="adj" fmla="val 16667"/>
            </a:avLst>
          </a:prstGeom>
          <a:solidFill>
            <a:schemeClr val="lt1">
              <a:alpha val="6808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90525" y="1819275"/>
            <a:ext cx="8222100" cy="933600"/>
          </a:xfrm>
          <a:prstGeom prst="rect">
            <a:avLst/>
          </a:prstGeom>
        </p:spPr>
        <p:txBody>
          <a:bodyPr spcFirstLastPara="1" wrap="square" lIns="91425" tIns="91425" rIns="91425" bIns="91425" anchor="b"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3" name="Google Shape;13;p2"/>
          <p:cNvSpPr txBox="1">
            <a:spLocks noGrp="1"/>
          </p:cNvSpPr>
          <p:nvPr>
            <p:ph type="subTitle" idx="1"/>
          </p:nvPr>
        </p:nvSpPr>
        <p:spPr>
          <a:xfrm>
            <a:off x="390525" y="2789130"/>
            <a:ext cx="8222100" cy="4329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14" name="Google Shape;14;p2"/>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460950" y="2065350"/>
            <a:ext cx="8222100" cy="10128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a:endParaRPr/>
          </a:p>
        </p:txBody>
      </p:sp>
      <p:sp>
        <p:nvSpPr>
          <p:cNvPr id="17" name="Google Shape;17;p3"/>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rot="10800000" flipH="1">
            <a:off x="0" y="1686000"/>
            <a:ext cx="9144000" cy="3457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2" name="Google Shape;22;p4"/>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3" name="Google Shape;23;p4"/>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p:nvPr/>
        </p:nvSpPr>
        <p:spPr>
          <a:xfrm rot="10800000" flipH="1">
            <a:off x="0" y="1686000"/>
            <a:ext cx="9144000" cy="3457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5"/>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8" name="Google Shape;28;p5"/>
          <p:cNvSpPr txBox="1">
            <a:spLocks noGrp="1"/>
          </p:cNvSpPr>
          <p:nvPr>
            <p:ph type="body" idx="1"/>
          </p:nvPr>
        </p:nvSpPr>
        <p:spPr>
          <a:xfrm>
            <a:off x="471900" y="1919075"/>
            <a:ext cx="3999900" cy="2710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9" name="Google Shape;29;p5"/>
          <p:cNvSpPr txBox="1">
            <a:spLocks noGrp="1"/>
          </p:cNvSpPr>
          <p:nvPr>
            <p:ph type="body" idx="2"/>
          </p:nvPr>
        </p:nvSpPr>
        <p:spPr>
          <a:xfrm>
            <a:off x="4694250" y="1919075"/>
            <a:ext cx="3999900" cy="2710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0" name="Google Shape;30;p5"/>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1"/>
        <p:cNvGrpSpPr/>
        <p:nvPr/>
      </p:nvGrpSpPr>
      <p:grpSpPr>
        <a:xfrm>
          <a:off x="0" y="0"/>
          <a:ext cx="0" cy="0"/>
          <a:chOff x="0" y="0"/>
          <a:chExt cx="0" cy="0"/>
        </a:xfrm>
      </p:grpSpPr>
      <p:sp>
        <p:nvSpPr>
          <p:cNvPr id="32" name="Google Shape;32;p6"/>
          <p:cNvSpPr/>
          <p:nvPr/>
        </p:nvSpPr>
        <p:spPr>
          <a:xfrm rot="10800000" flipH="1">
            <a:off x="0" y="656400"/>
            <a:ext cx="9144000" cy="448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6"/>
          <p:cNvSpPr txBox="1">
            <a:spLocks noGrp="1"/>
          </p:cNvSpPr>
          <p:nvPr>
            <p:ph type="title"/>
          </p:nvPr>
        </p:nvSpPr>
        <p:spPr>
          <a:xfrm>
            <a:off x="98250" y="16350"/>
            <a:ext cx="8826600" cy="602700"/>
          </a:xfrm>
          <a:prstGeom prst="rect">
            <a:avLst/>
          </a:prstGeom>
        </p:spPr>
        <p:txBody>
          <a:bodyPr spcFirstLastPara="1" wrap="square" lIns="91425" tIns="91425" rIns="91425" bIns="91425" anchor="ctr" anchorCtr="0">
            <a:noAutofit/>
          </a:bodyPr>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35" name="Google Shape;35;p6"/>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sp>
        <p:nvSpPr>
          <p:cNvPr id="37" name="Google Shape;37;p7"/>
          <p:cNvSpPr txBox="1"/>
          <p:nvPr/>
        </p:nvSpPr>
        <p:spPr>
          <a:xfrm rot="10800000" flipH="1">
            <a:off x="3276600" y="25"/>
            <a:ext cx="58674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7"/>
          <p:cNvSpPr txBox="1">
            <a:spLocks noGrp="1"/>
          </p:cNvSpPr>
          <p:nvPr>
            <p:ph type="title"/>
          </p:nvPr>
        </p:nvSpPr>
        <p:spPr>
          <a:xfrm>
            <a:off x="226078" y="357800"/>
            <a:ext cx="2808000" cy="9534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226075" y="1465800"/>
            <a:ext cx="2808000" cy="3163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chemeClr val="lt1"/>
              </a:buClr>
              <a:buSzPts val="1200"/>
              <a:buChar char="●"/>
              <a:defRPr sz="1200">
                <a:solidFill>
                  <a:schemeClr val="lt1"/>
                </a:solidFill>
              </a:defRPr>
            </a:lvl1pPr>
            <a:lvl2pPr marL="914400" lvl="1" indent="-304800">
              <a:spcBef>
                <a:spcPts val="1600"/>
              </a:spcBef>
              <a:spcAft>
                <a:spcPts val="0"/>
              </a:spcAft>
              <a:buClr>
                <a:schemeClr val="lt1"/>
              </a:buClr>
              <a:buSzPts val="1200"/>
              <a:buChar char="○"/>
              <a:defRPr sz="1200">
                <a:solidFill>
                  <a:schemeClr val="lt1"/>
                </a:solidFill>
              </a:defRPr>
            </a:lvl2pPr>
            <a:lvl3pPr marL="1371600" lvl="2" indent="-304800">
              <a:spcBef>
                <a:spcPts val="1600"/>
              </a:spcBef>
              <a:spcAft>
                <a:spcPts val="0"/>
              </a:spcAft>
              <a:buClr>
                <a:schemeClr val="lt1"/>
              </a:buClr>
              <a:buSzPts val="1200"/>
              <a:buChar char="■"/>
              <a:defRPr sz="1200">
                <a:solidFill>
                  <a:schemeClr val="lt1"/>
                </a:solidFill>
              </a:defRPr>
            </a:lvl3pPr>
            <a:lvl4pPr marL="1828800" lvl="3" indent="-304800">
              <a:spcBef>
                <a:spcPts val="1600"/>
              </a:spcBef>
              <a:spcAft>
                <a:spcPts val="0"/>
              </a:spcAft>
              <a:buClr>
                <a:schemeClr val="lt1"/>
              </a:buClr>
              <a:buSzPts val="1200"/>
              <a:buChar char="●"/>
              <a:defRPr sz="1200">
                <a:solidFill>
                  <a:schemeClr val="lt1"/>
                </a:solidFill>
              </a:defRPr>
            </a:lvl4pPr>
            <a:lvl5pPr marL="2286000" lvl="4" indent="-304800">
              <a:spcBef>
                <a:spcPts val="1600"/>
              </a:spcBef>
              <a:spcAft>
                <a:spcPts val="0"/>
              </a:spcAft>
              <a:buClr>
                <a:schemeClr val="lt1"/>
              </a:buClr>
              <a:buSzPts val="1200"/>
              <a:buChar char="○"/>
              <a:defRPr sz="1200">
                <a:solidFill>
                  <a:schemeClr val="lt1"/>
                </a:solidFill>
              </a:defRPr>
            </a:lvl5pPr>
            <a:lvl6pPr marL="2743200" lvl="5" indent="-304800">
              <a:spcBef>
                <a:spcPts val="1600"/>
              </a:spcBef>
              <a:spcAft>
                <a:spcPts val="0"/>
              </a:spcAft>
              <a:buClr>
                <a:schemeClr val="lt1"/>
              </a:buClr>
              <a:buSzPts val="1200"/>
              <a:buChar char="■"/>
              <a:defRPr sz="1200">
                <a:solidFill>
                  <a:schemeClr val="lt1"/>
                </a:solidFill>
              </a:defRPr>
            </a:lvl6pPr>
            <a:lvl7pPr marL="3200400" lvl="6" indent="-304800">
              <a:spcBef>
                <a:spcPts val="1600"/>
              </a:spcBef>
              <a:spcAft>
                <a:spcPts val="0"/>
              </a:spcAft>
              <a:buClr>
                <a:schemeClr val="lt1"/>
              </a:buClr>
              <a:buSzPts val="1200"/>
              <a:buChar char="●"/>
              <a:defRPr sz="1200">
                <a:solidFill>
                  <a:schemeClr val="lt1"/>
                </a:solidFill>
              </a:defRPr>
            </a:lvl7pPr>
            <a:lvl8pPr marL="3657600" lvl="7" indent="-304800">
              <a:spcBef>
                <a:spcPts val="1600"/>
              </a:spcBef>
              <a:spcAft>
                <a:spcPts val="0"/>
              </a:spcAft>
              <a:buClr>
                <a:schemeClr val="lt1"/>
              </a:buClr>
              <a:buSzPts val="1200"/>
              <a:buChar char="○"/>
              <a:defRPr sz="1200">
                <a:solidFill>
                  <a:schemeClr val="lt1"/>
                </a:solidFill>
              </a:defRPr>
            </a:lvl8pPr>
            <a:lvl9pPr marL="4114800" lvl="8" indent="-304800">
              <a:spcBef>
                <a:spcPts val="1600"/>
              </a:spcBef>
              <a:spcAft>
                <a:spcPts val="1600"/>
              </a:spcAft>
              <a:buClr>
                <a:schemeClr val="lt1"/>
              </a:buClr>
              <a:buSzPts val="1200"/>
              <a:buChar char="■"/>
              <a:defRPr sz="1200">
                <a:solidFill>
                  <a:schemeClr val="lt1"/>
                </a:solidFill>
              </a:defRPr>
            </a:lvl9pPr>
          </a:lstStyle>
          <a:p>
            <a:endParaRPr/>
          </a:p>
        </p:txBody>
      </p:sp>
      <p:sp>
        <p:nvSpPr>
          <p:cNvPr id="41" name="Google Shape;41;p7"/>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488250"/>
            <a:ext cx="62271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
        <p:nvSpPr>
          <p:cNvPr id="44" name="Google Shape;44;p8"/>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dk2"/>
              </a:buClr>
              <a:buSzPts val="4200"/>
              <a:buNone/>
              <a:defRPr sz="4200">
                <a:solidFill>
                  <a:schemeClr val="dk2"/>
                </a:solidFill>
              </a:defRPr>
            </a:lvl1pPr>
            <a:lvl2pPr lvl="1" algn="ctr">
              <a:spcBef>
                <a:spcPts val="0"/>
              </a:spcBef>
              <a:spcAft>
                <a:spcPts val="0"/>
              </a:spcAft>
              <a:buClr>
                <a:schemeClr val="dk2"/>
              </a:buClr>
              <a:buSzPts val="4200"/>
              <a:buNone/>
              <a:defRPr sz="4200">
                <a:solidFill>
                  <a:schemeClr val="dk2"/>
                </a:solidFill>
              </a:defRPr>
            </a:lvl2pPr>
            <a:lvl3pPr lvl="2" algn="ctr">
              <a:spcBef>
                <a:spcPts val="0"/>
              </a:spcBef>
              <a:spcAft>
                <a:spcPts val="0"/>
              </a:spcAft>
              <a:buClr>
                <a:schemeClr val="dk2"/>
              </a:buClr>
              <a:buSzPts val="4200"/>
              <a:buNone/>
              <a:defRPr sz="4200">
                <a:solidFill>
                  <a:schemeClr val="dk2"/>
                </a:solidFill>
              </a:defRPr>
            </a:lvl3pPr>
            <a:lvl4pPr lvl="3" algn="ctr">
              <a:spcBef>
                <a:spcPts val="0"/>
              </a:spcBef>
              <a:spcAft>
                <a:spcPts val="0"/>
              </a:spcAft>
              <a:buClr>
                <a:schemeClr val="dk2"/>
              </a:buClr>
              <a:buSzPts val="4200"/>
              <a:buNone/>
              <a:defRPr sz="4200">
                <a:solidFill>
                  <a:schemeClr val="dk2"/>
                </a:solidFill>
              </a:defRPr>
            </a:lvl4pPr>
            <a:lvl5pPr lvl="4" algn="ctr">
              <a:spcBef>
                <a:spcPts val="0"/>
              </a:spcBef>
              <a:spcAft>
                <a:spcPts val="0"/>
              </a:spcAft>
              <a:buClr>
                <a:schemeClr val="dk2"/>
              </a:buClr>
              <a:buSzPts val="4200"/>
              <a:buNone/>
              <a:defRPr sz="4200">
                <a:solidFill>
                  <a:schemeClr val="dk2"/>
                </a:solidFill>
              </a:defRPr>
            </a:lvl5pPr>
            <a:lvl6pPr lvl="5" algn="ctr">
              <a:spcBef>
                <a:spcPts val="0"/>
              </a:spcBef>
              <a:spcAft>
                <a:spcPts val="0"/>
              </a:spcAft>
              <a:buClr>
                <a:schemeClr val="dk2"/>
              </a:buClr>
              <a:buSzPts val="4200"/>
              <a:buNone/>
              <a:defRPr sz="4200">
                <a:solidFill>
                  <a:schemeClr val="dk2"/>
                </a:solidFill>
              </a:defRPr>
            </a:lvl6pPr>
            <a:lvl7pPr lvl="6" algn="ctr">
              <a:spcBef>
                <a:spcPts val="0"/>
              </a:spcBef>
              <a:spcAft>
                <a:spcPts val="0"/>
              </a:spcAft>
              <a:buClr>
                <a:schemeClr val="dk2"/>
              </a:buClr>
              <a:buSzPts val="4200"/>
              <a:buNone/>
              <a:defRPr sz="4200">
                <a:solidFill>
                  <a:schemeClr val="dk2"/>
                </a:solidFill>
              </a:defRPr>
            </a:lvl7pPr>
            <a:lvl8pPr lvl="7" algn="ctr">
              <a:spcBef>
                <a:spcPts val="0"/>
              </a:spcBef>
              <a:spcAft>
                <a:spcPts val="0"/>
              </a:spcAft>
              <a:buClr>
                <a:schemeClr val="dk2"/>
              </a:buClr>
              <a:buSzPts val="4200"/>
              <a:buNone/>
              <a:defRPr sz="4200">
                <a:solidFill>
                  <a:schemeClr val="dk2"/>
                </a:solidFill>
              </a:defRPr>
            </a:lvl8pPr>
            <a:lvl9pPr lvl="8" algn="ctr">
              <a:spcBef>
                <a:spcPts val="0"/>
              </a:spcBef>
              <a:spcAft>
                <a:spcPts val="0"/>
              </a:spcAft>
              <a:buClr>
                <a:schemeClr val="dk2"/>
              </a:buClr>
              <a:buSzPts val="4200"/>
              <a:buNone/>
              <a:defRPr sz="4200">
                <a:solidFill>
                  <a:schemeClr val="dk2"/>
                </a:solidFill>
              </a:defRPr>
            </a:lvl9pPr>
          </a:lstStyle>
          <a:p>
            <a:endParaRPr/>
          </a:p>
        </p:txBody>
      </p:sp>
      <p:sp>
        <p:nvSpPr>
          <p:cNvPr id="49" name="Google Shape;49;p9"/>
          <p:cNvSpPr txBox="1">
            <a:spLocks noGrp="1"/>
          </p:cNvSpPr>
          <p:nvPr>
            <p:ph type="subTitle" idx="1"/>
          </p:nvPr>
        </p:nvSpPr>
        <p:spPr>
          <a:xfrm>
            <a:off x="265500" y="2779467"/>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10"/>
          <p:cNvSpPr txBox="1"/>
          <p:nvPr/>
        </p:nvSpPr>
        <p:spPr>
          <a:xfrm rot="10800000" flipH="1">
            <a:off x="0" y="0"/>
            <a:ext cx="9144000" cy="46959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10"/>
          <p:cNvSpPr/>
          <p:nvPr/>
        </p:nvSpPr>
        <p:spPr>
          <a:xfrm rot="10800000" flipH="1">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10"/>
          <p:cNvSpPr txBox="1">
            <a:spLocks noGrp="1"/>
          </p:cNvSpPr>
          <p:nvPr>
            <p:ph type="body" idx="1"/>
          </p:nvPr>
        </p:nvSpPr>
        <p:spPr>
          <a:xfrm>
            <a:off x="57150" y="4696825"/>
            <a:ext cx="8382000" cy="4467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Clr>
                <a:schemeClr val="lt1"/>
              </a:buClr>
              <a:buSzPts val="1200"/>
              <a:buNone/>
              <a:defRPr sz="1200">
                <a:solidFill>
                  <a:schemeClr val="lt1"/>
                </a:solidFill>
              </a:defRPr>
            </a:lvl1pPr>
          </a:lstStyle>
          <a:p>
            <a:endParaRPr/>
          </a:p>
        </p:txBody>
      </p:sp>
      <p:sp>
        <p:nvSpPr>
          <p:cNvPr id="56" name="Google Shape;56;p10"/>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4"/>
        </a:solidFill>
        <a:effectLst/>
      </p:bgPr>
    </p:bg>
    <p:spTree>
      <p:nvGrpSpPr>
        <p:cNvPr id="1" name="Shape 57"/>
        <p:cNvGrpSpPr/>
        <p:nvPr/>
      </p:nvGrpSpPr>
      <p:grpSpPr>
        <a:xfrm>
          <a:off x="0" y="0"/>
          <a:ext cx="0" cy="0"/>
          <a:chOff x="0" y="0"/>
          <a:chExt cx="0" cy="0"/>
        </a:xfrm>
      </p:grpSpPr>
      <p:sp>
        <p:nvSpPr>
          <p:cNvPr id="58" name="Google Shape;58;p11"/>
          <p:cNvSpPr txBox="1">
            <a:spLocks noGrp="1"/>
          </p:cNvSpPr>
          <p:nvPr>
            <p:ph type="title" hasCustomPrompt="1"/>
          </p:nvPr>
        </p:nvSpPr>
        <p:spPr>
          <a:xfrm>
            <a:off x="475500" y="1258525"/>
            <a:ext cx="8222100" cy="19635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dk2"/>
              </a:buClr>
              <a:buSzPts val="12000"/>
              <a:buNone/>
              <a:defRPr sz="12000">
                <a:solidFill>
                  <a:schemeClr val="dk2"/>
                </a:solidFill>
              </a:defRPr>
            </a:lvl1pPr>
            <a:lvl2pPr lvl="1" algn="ctr">
              <a:spcBef>
                <a:spcPts val="0"/>
              </a:spcBef>
              <a:spcAft>
                <a:spcPts val="0"/>
              </a:spcAft>
              <a:buClr>
                <a:schemeClr val="dk2"/>
              </a:buClr>
              <a:buSzPts val="12000"/>
              <a:buNone/>
              <a:defRPr sz="12000">
                <a:solidFill>
                  <a:schemeClr val="dk2"/>
                </a:solidFill>
              </a:defRPr>
            </a:lvl2pPr>
            <a:lvl3pPr lvl="2" algn="ctr">
              <a:spcBef>
                <a:spcPts val="0"/>
              </a:spcBef>
              <a:spcAft>
                <a:spcPts val="0"/>
              </a:spcAft>
              <a:buClr>
                <a:schemeClr val="dk2"/>
              </a:buClr>
              <a:buSzPts val="12000"/>
              <a:buNone/>
              <a:defRPr sz="12000">
                <a:solidFill>
                  <a:schemeClr val="dk2"/>
                </a:solidFill>
              </a:defRPr>
            </a:lvl3pPr>
            <a:lvl4pPr lvl="3" algn="ctr">
              <a:spcBef>
                <a:spcPts val="0"/>
              </a:spcBef>
              <a:spcAft>
                <a:spcPts val="0"/>
              </a:spcAft>
              <a:buClr>
                <a:schemeClr val="dk2"/>
              </a:buClr>
              <a:buSzPts val="12000"/>
              <a:buNone/>
              <a:defRPr sz="12000">
                <a:solidFill>
                  <a:schemeClr val="dk2"/>
                </a:solidFill>
              </a:defRPr>
            </a:lvl4pPr>
            <a:lvl5pPr lvl="4" algn="ctr">
              <a:spcBef>
                <a:spcPts val="0"/>
              </a:spcBef>
              <a:spcAft>
                <a:spcPts val="0"/>
              </a:spcAft>
              <a:buClr>
                <a:schemeClr val="dk2"/>
              </a:buClr>
              <a:buSzPts val="12000"/>
              <a:buNone/>
              <a:defRPr sz="12000">
                <a:solidFill>
                  <a:schemeClr val="dk2"/>
                </a:solidFill>
              </a:defRPr>
            </a:lvl5pPr>
            <a:lvl6pPr lvl="5" algn="ctr">
              <a:spcBef>
                <a:spcPts val="0"/>
              </a:spcBef>
              <a:spcAft>
                <a:spcPts val="0"/>
              </a:spcAft>
              <a:buClr>
                <a:schemeClr val="dk2"/>
              </a:buClr>
              <a:buSzPts val="12000"/>
              <a:buNone/>
              <a:defRPr sz="12000">
                <a:solidFill>
                  <a:schemeClr val="dk2"/>
                </a:solidFill>
              </a:defRPr>
            </a:lvl6pPr>
            <a:lvl7pPr lvl="6" algn="ctr">
              <a:spcBef>
                <a:spcPts val="0"/>
              </a:spcBef>
              <a:spcAft>
                <a:spcPts val="0"/>
              </a:spcAft>
              <a:buClr>
                <a:schemeClr val="dk2"/>
              </a:buClr>
              <a:buSzPts val="12000"/>
              <a:buNone/>
              <a:defRPr sz="12000">
                <a:solidFill>
                  <a:schemeClr val="dk2"/>
                </a:solidFill>
              </a:defRPr>
            </a:lvl7pPr>
            <a:lvl8pPr lvl="7" algn="ctr">
              <a:spcBef>
                <a:spcPts val="0"/>
              </a:spcBef>
              <a:spcAft>
                <a:spcPts val="0"/>
              </a:spcAft>
              <a:buClr>
                <a:schemeClr val="dk2"/>
              </a:buClr>
              <a:buSzPts val="12000"/>
              <a:buNone/>
              <a:defRPr sz="12000">
                <a:solidFill>
                  <a:schemeClr val="dk2"/>
                </a:solidFill>
              </a:defRPr>
            </a:lvl8pPr>
            <a:lvl9pPr lvl="8" algn="ctr">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a:spLocks noGrp="1"/>
          </p:cNvSpPr>
          <p:nvPr>
            <p:ph type="body" idx="1"/>
          </p:nvPr>
        </p:nvSpPr>
        <p:spPr>
          <a:xfrm>
            <a:off x="475500" y="3304625"/>
            <a:ext cx="82221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60" name="Google Shape;60;p11"/>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4"/>
        </a:solidFill>
        <a:effectLst/>
      </p:bgPr>
    </p:bg>
    <p:spTree>
      <p:nvGrpSpPr>
        <p:cNvPr id="1" name="Shape 61"/>
        <p:cNvGrpSpPr/>
        <p:nvPr/>
      </p:nvGrpSpPr>
      <p:grpSpPr>
        <a:xfrm>
          <a:off x="0" y="0"/>
          <a:ext cx="0" cy="0"/>
          <a:chOff x="0" y="0"/>
          <a:chExt cx="0" cy="0"/>
        </a:xfrm>
      </p:grpSpPr>
      <p:sp>
        <p:nvSpPr>
          <p:cNvPr id="62" name="Google Shape;62;p12"/>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terial">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71900" y="738725"/>
            <a:ext cx="8222100" cy="7677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a:endParaRPr/>
          </a:p>
        </p:txBody>
      </p:sp>
      <p:sp>
        <p:nvSpPr>
          <p:cNvPr id="7" name="Google Shape;7;p1"/>
          <p:cNvSpPr txBox="1">
            <a:spLocks noGrp="1"/>
          </p:cNvSpPr>
          <p:nvPr>
            <p:ph type="body" idx="1"/>
          </p:nvPr>
        </p:nvSpPr>
        <p:spPr>
          <a:xfrm>
            <a:off x="471900" y="1919075"/>
            <a:ext cx="8222100" cy="27102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marL="914400" lvl="1"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2pPr>
            <a:lvl3pPr marL="1371600" lvl="2"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3pPr>
            <a:lvl4pPr marL="1828800" lvl="3"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4pPr>
            <a:lvl5pPr marL="2286000" lvl="4"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5pPr>
            <a:lvl6pPr marL="2743200" lvl="5"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6pPr>
            <a:lvl7pPr marL="3200400" lvl="6"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7pPr>
            <a:lvl8pPr marL="3657600" lvl="7"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8pPr>
            <a:lvl9pPr marL="4114800" lvl="8" indent="-317500">
              <a:lnSpc>
                <a:spcPct val="115000"/>
              </a:lnSpc>
              <a:spcBef>
                <a:spcPts val="1600"/>
              </a:spcBef>
              <a:spcAft>
                <a:spcPts val="1600"/>
              </a:spcAft>
              <a:buClr>
                <a:schemeClr val="lt2"/>
              </a:buClr>
              <a:buSzPts val="1400"/>
              <a:buFont typeface="Roboto"/>
              <a:buChar char="■"/>
              <a:defRPr>
                <a:solidFill>
                  <a:schemeClr val="lt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523541" y="4695623"/>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latin typeface="Roboto"/>
                <a:ea typeface="Roboto"/>
                <a:cs typeface="Roboto"/>
                <a:sym typeface="Roboto"/>
              </a:defRPr>
            </a:lvl1pPr>
            <a:lvl2pPr lvl="1" algn="r">
              <a:buNone/>
              <a:defRPr sz="1000">
                <a:solidFill>
                  <a:schemeClr val="lt2"/>
                </a:solidFill>
                <a:latin typeface="Roboto"/>
                <a:ea typeface="Roboto"/>
                <a:cs typeface="Roboto"/>
                <a:sym typeface="Roboto"/>
              </a:defRPr>
            </a:lvl2pPr>
            <a:lvl3pPr lvl="2" algn="r">
              <a:buNone/>
              <a:defRPr sz="1000">
                <a:solidFill>
                  <a:schemeClr val="lt2"/>
                </a:solidFill>
                <a:latin typeface="Roboto"/>
                <a:ea typeface="Roboto"/>
                <a:cs typeface="Roboto"/>
                <a:sym typeface="Roboto"/>
              </a:defRPr>
            </a:lvl3pPr>
            <a:lvl4pPr lvl="3" algn="r">
              <a:buNone/>
              <a:defRPr sz="1000">
                <a:solidFill>
                  <a:schemeClr val="lt2"/>
                </a:solidFill>
                <a:latin typeface="Roboto"/>
                <a:ea typeface="Roboto"/>
                <a:cs typeface="Roboto"/>
                <a:sym typeface="Roboto"/>
              </a:defRPr>
            </a:lvl4pPr>
            <a:lvl5pPr lvl="4" algn="r">
              <a:buNone/>
              <a:defRPr sz="1000">
                <a:solidFill>
                  <a:schemeClr val="lt2"/>
                </a:solidFill>
                <a:latin typeface="Roboto"/>
                <a:ea typeface="Roboto"/>
                <a:cs typeface="Roboto"/>
                <a:sym typeface="Roboto"/>
              </a:defRPr>
            </a:lvl5pPr>
            <a:lvl6pPr lvl="5" algn="r">
              <a:buNone/>
              <a:defRPr sz="1000">
                <a:solidFill>
                  <a:schemeClr val="lt2"/>
                </a:solidFill>
                <a:latin typeface="Roboto"/>
                <a:ea typeface="Roboto"/>
                <a:cs typeface="Roboto"/>
                <a:sym typeface="Roboto"/>
              </a:defRPr>
            </a:lvl6pPr>
            <a:lvl7pPr lvl="6" algn="r">
              <a:buNone/>
              <a:defRPr sz="1000">
                <a:solidFill>
                  <a:schemeClr val="lt2"/>
                </a:solidFill>
                <a:latin typeface="Roboto"/>
                <a:ea typeface="Roboto"/>
                <a:cs typeface="Roboto"/>
                <a:sym typeface="Roboto"/>
              </a:defRPr>
            </a:lvl7pPr>
            <a:lvl8pPr lvl="7" algn="r">
              <a:buNone/>
              <a:defRPr sz="1000">
                <a:solidFill>
                  <a:schemeClr val="lt2"/>
                </a:solidFill>
                <a:latin typeface="Roboto"/>
                <a:ea typeface="Roboto"/>
                <a:cs typeface="Roboto"/>
                <a:sym typeface="Roboto"/>
              </a:defRPr>
            </a:lvl8pPr>
            <a:lvl9pPr lvl="8" algn="r">
              <a:buNone/>
              <a:defRPr sz="1000">
                <a:solidFill>
                  <a:schemeClr val="lt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3"/>
          <p:cNvSpPr txBox="1">
            <a:spLocks noGrp="1"/>
          </p:cNvSpPr>
          <p:nvPr>
            <p:ph type="subTitle" idx="1"/>
          </p:nvPr>
        </p:nvSpPr>
        <p:spPr>
          <a:xfrm>
            <a:off x="2172375" y="2905376"/>
            <a:ext cx="4965300" cy="325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2400"/>
          </a:p>
        </p:txBody>
      </p:sp>
      <p:pic>
        <p:nvPicPr>
          <p:cNvPr id="68" name="Google Shape;68;p13"/>
          <p:cNvPicPr preferRelativeResize="0"/>
          <p:nvPr/>
        </p:nvPicPr>
        <p:blipFill>
          <a:blip r:embed="rId3">
            <a:alphaModFix/>
          </a:blip>
          <a:stretch>
            <a:fillRect/>
          </a:stretch>
        </p:blipFill>
        <p:spPr>
          <a:xfrm>
            <a:off x="1600900" y="1659350"/>
            <a:ext cx="5801350" cy="2908425"/>
          </a:xfrm>
          <a:prstGeom prst="rect">
            <a:avLst/>
          </a:prstGeom>
          <a:noFill/>
          <a:ln>
            <a:noFill/>
          </a:ln>
        </p:spPr>
      </p:pic>
      <p:pic>
        <p:nvPicPr>
          <p:cNvPr id="69" name="Google Shape;69;p13"/>
          <p:cNvPicPr preferRelativeResize="0"/>
          <p:nvPr/>
        </p:nvPicPr>
        <p:blipFill>
          <a:blip r:embed="rId4">
            <a:alphaModFix/>
          </a:blip>
          <a:stretch>
            <a:fillRect/>
          </a:stretch>
        </p:blipFill>
        <p:spPr>
          <a:xfrm>
            <a:off x="776975" y="354475"/>
            <a:ext cx="8029575" cy="9810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4"/>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Early reading</a:t>
            </a:r>
            <a:endParaRPr/>
          </a:p>
        </p:txBody>
      </p:sp>
      <p:sp>
        <p:nvSpPr>
          <p:cNvPr id="75" name="Google Shape;75;p14"/>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0" lvl="0" indent="0" algn="just" rtl="0">
              <a:spcBef>
                <a:spcPts val="700"/>
              </a:spcBef>
              <a:spcAft>
                <a:spcPts val="0"/>
              </a:spcAft>
              <a:buNone/>
            </a:pPr>
            <a:r>
              <a:rPr lang="en" sz="3000">
                <a:solidFill>
                  <a:srgbClr val="0000FF"/>
                </a:solidFill>
                <a:latin typeface="Calibri"/>
                <a:ea typeface="Calibri"/>
                <a:cs typeface="Calibri"/>
                <a:sym typeface="Calibri"/>
              </a:rPr>
              <a:t>We want our children to have a love for reading that remains with them all of their life. The teaching of early reading and phonics is key to forming that love of reading. </a:t>
            </a:r>
            <a:endParaRPr sz="3000">
              <a:solidFill>
                <a:srgbClr val="0000FF"/>
              </a:solidFill>
              <a:latin typeface="Calibri"/>
              <a:ea typeface="Calibri"/>
              <a:cs typeface="Calibri"/>
              <a:sym typeface="Calibri"/>
            </a:endParaRPr>
          </a:p>
          <a:p>
            <a:pPr marL="0" lvl="0" indent="0" algn="l" rtl="0">
              <a:spcBef>
                <a:spcPts val="0"/>
              </a:spcBef>
              <a:spcAft>
                <a:spcPts val="1600"/>
              </a:spcAft>
              <a:buNone/>
            </a:pPr>
            <a:endParaRPr/>
          </a:p>
        </p:txBody>
      </p:sp>
      <p:pic>
        <p:nvPicPr>
          <p:cNvPr id="76" name="Google Shape;76;p14"/>
          <p:cNvPicPr preferRelativeResize="0"/>
          <p:nvPr/>
        </p:nvPicPr>
        <p:blipFill>
          <a:blip r:embed="rId3">
            <a:alphaModFix/>
          </a:blip>
          <a:stretch>
            <a:fillRect/>
          </a:stretch>
        </p:blipFill>
        <p:spPr>
          <a:xfrm>
            <a:off x="5237100" y="99950"/>
            <a:ext cx="3168150" cy="18191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pic>
        <p:nvPicPr>
          <p:cNvPr id="81" name="Google Shape;81;p15"/>
          <p:cNvPicPr preferRelativeResize="0"/>
          <p:nvPr/>
        </p:nvPicPr>
        <p:blipFill>
          <a:blip r:embed="rId3">
            <a:alphaModFix/>
          </a:blip>
          <a:stretch>
            <a:fillRect/>
          </a:stretch>
        </p:blipFill>
        <p:spPr>
          <a:xfrm>
            <a:off x="759038" y="152400"/>
            <a:ext cx="7625929" cy="48387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6"/>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Teaching for word recognition</a:t>
            </a:r>
            <a:endParaRPr/>
          </a:p>
        </p:txBody>
      </p:sp>
      <p:sp>
        <p:nvSpPr>
          <p:cNvPr id="87" name="Google Shape;87;p16"/>
          <p:cNvSpPr txBox="1">
            <a:spLocks noGrp="1"/>
          </p:cNvSpPr>
          <p:nvPr>
            <p:ph type="body" idx="1"/>
          </p:nvPr>
        </p:nvSpPr>
        <p:spPr>
          <a:xfrm>
            <a:off x="471900" y="1919075"/>
            <a:ext cx="3999900" cy="271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t>Previously:</a:t>
            </a:r>
            <a:endParaRPr u="sng"/>
          </a:p>
          <a:p>
            <a:pPr marL="457200" lvl="0" indent="-317500" algn="l" rtl="0">
              <a:spcBef>
                <a:spcPts val="1600"/>
              </a:spcBef>
              <a:spcAft>
                <a:spcPts val="0"/>
              </a:spcAft>
              <a:buSzPts val="1400"/>
              <a:buChar char="●"/>
            </a:pPr>
            <a:r>
              <a:rPr lang="en"/>
              <a:t>Using assessments at the beginning of the year children were grouped according to their phonic phase knowledge.</a:t>
            </a:r>
            <a:endParaRPr/>
          </a:p>
          <a:p>
            <a:pPr marL="457200" lvl="0" indent="-317500" algn="l" rtl="0">
              <a:spcBef>
                <a:spcPts val="0"/>
              </a:spcBef>
              <a:spcAft>
                <a:spcPts val="0"/>
              </a:spcAft>
              <a:buSzPts val="1400"/>
              <a:buChar char="●"/>
            </a:pPr>
            <a:r>
              <a:rPr lang="en"/>
              <a:t>Small group or individual work on the needed phase from letters and sounds.</a:t>
            </a:r>
            <a:endParaRPr/>
          </a:p>
          <a:p>
            <a:pPr marL="457200" lvl="0" indent="-317500" algn="l" rtl="0">
              <a:spcBef>
                <a:spcPts val="0"/>
              </a:spcBef>
              <a:spcAft>
                <a:spcPts val="0"/>
              </a:spcAft>
              <a:buSzPts val="1400"/>
              <a:buChar char="●"/>
            </a:pPr>
            <a:r>
              <a:rPr lang="en"/>
              <a:t>Phonic play and Nessy interventions helped the children practice sounds. </a:t>
            </a:r>
            <a:endParaRPr/>
          </a:p>
        </p:txBody>
      </p:sp>
      <p:sp>
        <p:nvSpPr>
          <p:cNvPr id="88" name="Google Shape;88;p16"/>
          <p:cNvSpPr txBox="1">
            <a:spLocks noGrp="1"/>
          </p:cNvSpPr>
          <p:nvPr>
            <p:ph type="body" idx="2"/>
          </p:nvPr>
        </p:nvSpPr>
        <p:spPr>
          <a:xfrm>
            <a:off x="4694100" y="1742575"/>
            <a:ext cx="3999900" cy="3319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t>Now:</a:t>
            </a:r>
            <a:endParaRPr u="sng"/>
          </a:p>
          <a:p>
            <a:pPr marL="457200" lvl="0" indent="-317500" algn="l" rtl="0">
              <a:spcBef>
                <a:spcPts val="1600"/>
              </a:spcBef>
              <a:spcAft>
                <a:spcPts val="0"/>
              </a:spcAft>
              <a:buSzPts val="1400"/>
              <a:buChar char="●"/>
            </a:pPr>
            <a:r>
              <a:rPr lang="en"/>
              <a:t>Little Wandle assessment identifies all secure sounds and any gaps.</a:t>
            </a:r>
            <a:endParaRPr/>
          </a:p>
          <a:p>
            <a:pPr marL="457200" lvl="0" indent="-317500" algn="l" rtl="0">
              <a:spcBef>
                <a:spcPts val="0"/>
              </a:spcBef>
              <a:spcAft>
                <a:spcPts val="0"/>
              </a:spcAft>
              <a:buSzPts val="1400"/>
              <a:buChar char="●"/>
            </a:pPr>
            <a:r>
              <a:rPr lang="en"/>
              <a:t>Children embark on a pathway of </a:t>
            </a:r>
            <a:r>
              <a:rPr lang="en" b="1"/>
              <a:t>daily </a:t>
            </a:r>
            <a:r>
              <a:rPr lang="en"/>
              <a:t>phonic small group sessions </a:t>
            </a:r>
            <a:r>
              <a:rPr lang="en" b="1"/>
              <a:t>or</a:t>
            </a:r>
            <a:r>
              <a:rPr lang="en"/>
              <a:t> interventions to address gaps.</a:t>
            </a:r>
            <a:endParaRPr/>
          </a:p>
          <a:p>
            <a:pPr marL="457200" lvl="0" indent="-317500" algn="l" rtl="0">
              <a:spcBef>
                <a:spcPts val="0"/>
              </a:spcBef>
              <a:spcAft>
                <a:spcPts val="0"/>
              </a:spcAft>
              <a:buSzPts val="1400"/>
              <a:buChar char="●"/>
            </a:pPr>
            <a:r>
              <a:rPr lang="en"/>
              <a:t>Weekly rehearsal and practice of sounds alongside comprehension of fully decodable books.</a:t>
            </a:r>
            <a:endParaRPr/>
          </a:p>
          <a:p>
            <a:pPr marL="457200" lvl="0" indent="-317500" algn="l" rtl="0">
              <a:spcBef>
                <a:spcPts val="0"/>
              </a:spcBef>
              <a:spcAft>
                <a:spcPts val="0"/>
              </a:spcAft>
              <a:buSzPts val="1400"/>
              <a:buChar char="●"/>
            </a:pPr>
            <a:r>
              <a:rPr lang="en"/>
              <a:t>Fully decodable book to read at home.</a:t>
            </a:r>
            <a:endParaRPr/>
          </a:p>
          <a:p>
            <a:pPr marL="457200" lvl="0" indent="-317500" algn="l" rtl="0">
              <a:spcBef>
                <a:spcPts val="0"/>
              </a:spcBef>
              <a:spcAft>
                <a:spcPts val="0"/>
              </a:spcAft>
              <a:buSzPts val="1400"/>
              <a:buChar char="●"/>
            </a:pPr>
            <a:r>
              <a:rPr lang="en"/>
              <a:t>Accelerated reader shared reading for pleasure.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7"/>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94" name="Google Shape;94;p17"/>
          <p:cNvSpPr txBox="1">
            <a:spLocks noGrp="1"/>
          </p:cNvSpPr>
          <p:nvPr>
            <p:ph type="subTitle" idx="1"/>
          </p:nvPr>
        </p:nvSpPr>
        <p:spPr>
          <a:xfrm>
            <a:off x="189900" y="106650"/>
            <a:ext cx="4290600" cy="493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rapid catch up provision builds on the Little Wandle provision the children have received in the infant school. </a:t>
            </a:r>
            <a:endParaRPr/>
          </a:p>
          <a:p>
            <a:pPr marL="0" lvl="0" indent="0" algn="l" rtl="0">
              <a:spcBef>
                <a:spcPts val="0"/>
              </a:spcBef>
              <a:spcAft>
                <a:spcPts val="0"/>
              </a:spcAft>
              <a:buNone/>
            </a:pPr>
            <a:endParaRPr/>
          </a:p>
          <a:p>
            <a:pPr marL="0" lvl="0" indent="0" algn="l" rtl="0">
              <a:spcBef>
                <a:spcPts val="0"/>
              </a:spcBef>
              <a:spcAft>
                <a:spcPts val="0"/>
              </a:spcAft>
              <a:buNone/>
            </a:pPr>
            <a:r>
              <a:rPr lang="en"/>
              <a:t>Research shows that consistency helps lessen the cognitive load for children. The resources and learning phrases will be the same as those used in the children’s previous experience. This allows them to build rather than learn new ways of remembering letters and sounds.</a:t>
            </a:r>
            <a:endParaRPr/>
          </a:p>
        </p:txBody>
      </p:sp>
      <p:pic>
        <p:nvPicPr>
          <p:cNvPr id="95" name="Google Shape;95;p17"/>
          <p:cNvPicPr preferRelativeResize="0"/>
          <p:nvPr/>
        </p:nvPicPr>
        <p:blipFill>
          <a:blip r:embed="rId3">
            <a:alphaModFix/>
          </a:blip>
          <a:stretch>
            <a:fillRect/>
          </a:stretch>
        </p:blipFill>
        <p:spPr>
          <a:xfrm>
            <a:off x="4732500" y="400200"/>
            <a:ext cx="4210600" cy="28702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8"/>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01" name="Google Shape;101;p18"/>
          <p:cNvSpPr txBox="1">
            <a:spLocks noGrp="1"/>
          </p:cNvSpPr>
          <p:nvPr>
            <p:ph type="title"/>
          </p:nvPr>
        </p:nvSpPr>
        <p:spPr>
          <a:xfrm>
            <a:off x="98250" y="16350"/>
            <a:ext cx="8826600" cy="60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Sounds and learning phrases</a:t>
            </a:r>
            <a:endParaRPr/>
          </a:p>
        </p:txBody>
      </p:sp>
      <p:sp>
        <p:nvSpPr>
          <p:cNvPr id="102" name="Google Shape;102;p18"/>
          <p:cNvSpPr txBox="1"/>
          <p:nvPr/>
        </p:nvSpPr>
        <p:spPr>
          <a:xfrm>
            <a:off x="260525" y="890875"/>
            <a:ext cx="3665100" cy="2986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Children will learn the sounds using these pictures to prompt them (this can be found on the website)</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
              <a:t> Each grapheme has a pronunciation phrase (e.g. Show your teeth and let the s hiss out ssssss ssssss) and a formation phrase (e.g. under the snake’s chin, slide down and round its tail)</a:t>
            </a:r>
            <a:endParaRPr/>
          </a:p>
          <a:p>
            <a:pPr marL="0" lvl="0" indent="0" algn="l" rtl="0">
              <a:spcBef>
                <a:spcPts val="0"/>
              </a:spcBef>
              <a:spcAft>
                <a:spcPts val="0"/>
              </a:spcAft>
              <a:buNone/>
            </a:pPr>
            <a:endParaRPr/>
          </a:p>
          <a:p>
            <a:pPr marL="0" lvl="0" indent="0" algn="l" rtl="0">
              <a:spcBef>
                <a:spcPts val="0"/>
              </a:spcBef>
              <a:spcAft>
                <a:spcPts val="0"/>
              </a:spcAft>
              <a:buNone/>
            </a:pPr>
            <a:r>
              <a:rPr lang="en"/>
              <a:t>Many children will recognise these from Shinfield Infants.</a:t>
            </a:r>
            <a:endParaRPr/>
          </a:p>
        </p:txBody>
      </p:sp>
      <p:pic>
        <p:nvPicPr>
          <p:cNvPr id="103" name="Google Shape;103;p18"/>
          <p:cNvPicPr preferRelativeResize="0"/>
          <p:nvPr/>
        </p:nvPicPr>
        <p:blipFill>
          <a:blip r:embed="rId3">
            <a:alphaModFix/>
          </a:blip>
          <a:stretch>
            <a:fillRect/>
          </a:stretch>
        </p:blipFill>
        <p:spPr>
          <a:xfrm>
            <a:off x="4447800" y="890875"/>
            <a:ext cx="3733800" cy="33051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19"/>
          <p:cNvPicPr preferRelativeResize="0"/>
          <p:nvPr/>
        </p:nvPicPr>
        <p:blipFill>
          <a:blip r:embed="rId3">
            <a:alphaModFix/>
          </a:blip>
          <a:stretch>
            <a:fillRect/>
          </a:stretch>
        </p:blipFill>
        <p:spPr>
          <a:xfrm>
            <a:off x="925300" y="53550"/>
            <a:ext cx="7150249" cy="493754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0"/>
          <p:cNvSpPr txBox="1">
            <a:spLocks noGrp="1"/>
          </p:cNvSpPr>
          <p:nvPr>
            <p:ph type="title"/>
          </p:nvPr>
        </p:nvSpPr>
        <p:spPr>
          <a:xfrm>
            <a:off x="226078" y="357800"/>
            <a:ext cx="2808000" cy="953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Weekly lesson plan</a:t>
            </a:r>
            <a:endParaRPr/>
          </a:p>
        </p:txBody>
      </p:sp>
      <p:sp>
        <p:nvSpPr>
          <p:cNvPr id="114" name="Google Shape;114;p20"/>
          <p:cNvSpPr txBox="1">
            <a:spLocks noGrp="1"/>
          </p:cNvSpPr>
          <p:nvPr>
            <p:ph type="body" idx="1"/>
          </p:nvPr>
        </p:nvSpPr>
        <p:spPr>
          <a:xfrm>
            <a:off x="226075" y="1465800"/>
            <a:ext cx="2808000" cy="316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Phonic lessons comprise of</a:t>
            </a:r>
            <a:endParaRPr/>
          </a:p>
          <a:p>
            <a:pPr marL="0" lvl="0" indent="0" algn="l" rtl="0">
              <a:spcBef>
                <a:spcPts val="1600"/>
              </a:spcBef>
              <a:spcAft>
                <a:spcPts val="0"/>
              </a:spcAft>
              <a:buNone/>
            </a:pPr>
            <a:r>
              <a:rPr lang="en"/>
              <a:t> a quick review</a:t>
            </a:r>
            <a:endParaRPr/>
          </a:p>
          <a:p>
            <a:pPr marL="0" lvl="0" indent="0" algn="l" rtl="0">
              <a:spcBef>
                <a:spcPts val="1600"/>
              </a:spcBef>
              <a:spcAft>
                <a:spcPts val="0"/>
              </a:spcAft>
              <a:buNone/>
            </a:pPr>
            <a:r>
              <a:rPr lang="en"/>
              <a:t>Teach and practise </a:t>
            </a:r>
            <a:endParaRPr/>
          </a:p>
          <a:p>
            <a:pPr marL="0" lvl="0" indent="0" algn="l" rtl="0">
              <a:spcBef>
                <a:spcPts val="1600"/>
              </a:spcBef>
              <a:spcAft>
                <a:spcPts val="1600"/>
              </a:spcAft>
              <a:buNone/>
            </a:pPr>
            <a:r>
              <a:rPr lang="en"/>
              <a:t>Practise and apply</a:t>
            </a:r>
            <a:endParaRPr/>
          </a:p>
        </p:txBody>
      </p:sp>
      <p:pic>
        <p:nvPicPr>
          <p:cNvPr id="115" name="Google Shape;115;p20"/>
          <p:cNvPicPr preferRelativeResize="0"/>
          <p:nvPr/>
        </p:nvPicPr>
        <p:blipFill>
          <a:blip r:embed="rId3">
            <a:alphaModFix/>
          </a:blip>
          <a:stretch>
            <a:fillRect/>
          </a:stretch>
        </p:blipFill>
        <p:spPr>
          <a:xfrm>
            <a:off x="3338878" y="782725"/>
            <a:ext cx="5805122" cy="1479552"/>
          </a:xfrm>
          <a:prstGeom prst="rect">
            <a:avLst/>
          </a:prstGeom>
          <a:noFill/>
          <a:ln>
            <a:noFill/>
          </a:ln>
        </p:spPr>
      </p:pic>
      <p:pic>
        <p:nvPicPr>
          <p:cNvPr id="116" name="Google Shape;116;p20"/>
          <p:cNvPicPr preferRelativeResize="0"/>
          <p:nvPr/>
        </p:nvPicPr>
        <p:blipFill>
          <a:blip r:embed="rId4">
            <a:alphaModFix/>
          </a:blip>
          <a:stretch>
            <a:fillRect/>
          </a:stretch>
        </p:blipFill>
        <p:spPr>
          <a:xfrm>
            <a:off x="3639925" y="2420200"/>
            <a:ext cx="5059451" cy="2124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1"/>
          <p:cNvSpPr txBox="1">
            <a:spLocks noGrp="1"/>
          </p:cNvSpPr>
          <p:nvPr>
            <p:ph type="title"/>
          </p:nvPr>
        </p:nvSpPr>
        <p:spPr>
          <a:xfrm>
            <a:off x="4939500" y="1216375"/>
            <a:ext cx="4045200" cy="1482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Reading books</a:t>
            </a:r>
            <a:endParaRPr/>
          </a:p>
        </p:txBody>
      </p:sp>
      <p:sp>
        <p:nvSpPr>
          <p:cNvPr id="122" name="Google Shape;122;p2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23" name="Google Shape;123;p21"/>
          <p:cNvSpPr txBox="1">
            <a:spLocks noGrp="1"/>
          </p:cNvSpPr>
          <p:nvPr>
            <p:ph type="subTitle" idx="1"/>
          </p:nvPr>
        </p:nvSpPr>
        <p:spPr>
          <a:xfrm>
            <a:off x="173075" y="148900"/>
            <a:ext cx="4290600" cy="4930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400">
                <a:solidFill>
                  <a:srgbClr val="000000"/>
                </a:solidFill>
                <a:latin typeface="Arial"/>
                <a:ea typeface="Arial"/>
                <a:cs typeface="Arial"/>
                <a:sym typeface="Arial"/>
              </a:rPr>
              <a:t>Reading practice sessions Children will read 3 times per week on the same book focusing on different skills:</a:t>
            </a:r>
            <a:endParaRPr sz="1400">
              <a:solidFill>
                <a:srgbClr val="000000"/>
              </a:solidFill>
              <a:latin typeface="Arial"/>
              <a:ea typeface="Arial"/>
              <a:cs typeface="Arial"/>
              <a:sym typeface="Arial"/>
            </a:endParaRPr>
          </a:p>
          <a:p>
            <a:pPr marL="0" lvl="0" indent="0" algn="ctr" rtl="0">
              <a:spcBef>
                <a:spcPts val="0"/>
              </a:spcBef>
              <a:spcAft>
                <a:spcPts val="0"/>
              </a:spcAft>
              <a:buNone/>
            </a:pPr>
            <a:endParaRPr sz="1400">
              <a:solidFill>
                <a:srgbClr val="000000"/>
              </a:solidFill>
              <a:latin typeface="Arial"/>
              <a:ea typeface="Arial"/>
              <a:cs typeface="Arial"/>
              <a:sym typeface="Arial"/>
            </a:endParaRPr>
          </a:p>
          <a:p>
            <a:pPr marL="0" lvl="0" indent="0" algn="ctr" rtl="0">
              <a:spcBef>
                <a:spcPts val="0"/>
              </a:spcBef>
              <a:spcAft>
                <a:spcPts val="0"/>
              </a:spcAft>
              <a:buNone/>
            </a:pPr>
            <a:r>
              <a:rPr lang="en" sz="1400">
                <a:solidFill>
                  <a:srgbClr val="000000"/>
                </a:solidFill>
                <a:latin typeface="Arial"/>
                <a:ea typeface="Arial"/>
                <a:cs typeface="Arial"/>
                <a:sym typeface="Arial"/>
              </a:rPr>
              <a:t> -Decoding -Prosody (expression) -Comprehension</a:t>
            </a:r>
            <a:endParaRPr sz="1400">
              <a:solidFill>
                <a:srgbClr val="000000"/>
              </a:solidFill>
              <a:latin typeface="Arial"/>
              <a:ea typeface="Arial"/>
              <a:cs typeface="Arial"/>
              <a:sym typeface="Arial"/>
            </a:endParaRPr>
          </a:p>
          <a:p>
            <a:pPr marL="0" lvl="0" indent="0" algn="ctr" rtl="0">
              <a:spcBef>
                <a:spcPts val="0"/>
              </a:spcBef>
              <a:spcAft>
                <a:spcPts val="0"/>
              </a:spcAft>
              <a:buNone/>
            </a:pPr>
            <a:endParaRPr sz="1400">
              <a:solidFill>
                <a:srgbClr val="000000"/>
              </a:solidFill>
              <a:latin typeface="Arial"/>
              <a:ea typeface="Arial"/>
              <a:cs typeface="Arial"/>
              <a:sym typeface="Arial"/>
            </a:endParaRPr>
          </a:p>
          <a:p>
            <a:pPr marL="0" lvl="0" indent="0" algn="ctr" rtl="0">
              <a:spcBef>
                <a:spcPts val="0"/>
              </a:spcBef>
              <a:spcAft>
                <a:spcPts val="0"/>
              </a:spcAft>
              <a:buNone/>
            </a:pPr>
            <a:r>
              <a:rPr lang="en" sz="1400">
                <a:solidFill>
                  <a:srgbClr val="000000"/>
                </a:solidFill>
                <a:latin typeface="Arial"/>
                <a:ea typeface="Arial"/>
                <a:cs typeface="Arial"/>
                <a:sym typeface="Arial"/>
              </a:rPr>
              <a:t> They will have online access to a decodable book that contains words with the same focus sounds as the book they have been reading in school. They will keep this book for a week. You can use the prompts inside the front and back cover to support your child as they read.</a:t>
            </a:r>
            <a:endParaRPr sz="1400">
              <a:solidFill>
                <a:srgbClr val="000000"/>
              </a:solidFill>
              <a:latin typeface="Arial"/>
              <a:ea typeface="Arial"/>
              <a:cs typeface="Arial"/>
              <a:sym typeface="Arial"/>
            </a:endParaRPr>
          </a:p>
          <a:p>
            <a:pPr marL="0" lvl="0" indent="0" algn="l" rtl="0">
              <a:spcBef>
                <a:spcPts val="0"/>
              </a:spcBef>
              <a:spcAft>
                <a:spcPts val="0"/>
              </a:spcAft>
              <a:buNone/>
            </a:pPr>
            <a:endParaRPr sz="1400">
              <a:solidFill>
                <a:srgbClr val="000000"/>
              </a:solidFill>
              <a:latin typeface="Arial"/>
              <a:ea typeface="Arial"/>
              <a:cs typeface="Arial"/>
              <a:sym typeface="Arial"/>
            </a:endParaRPr>
          </a:p>
          <a:p>
            <a:pPr marL="0" lvl="0" indent="0" algn="l" rtl="0">
              <a:spcBef>
                <a:spcPts val="0"/>
              </a:spcBef>
              <a:spcAft>
                <a:spcPts val="0"/>
              </a:spcAft>
              <a:buNone/>
            </a:pPr>
            <a:r>
              <a:rPr lang="en" sz="1400">
                <a:solidFill>
                  <a:srgbClr val="000000"/>
                </a:solidFill>
                <a:latin typeface="Arial"/>
                <a:ea typeface="Arial"/>
                <a:cs typeface="Arial"/>
                <a:sym typeface="Arial"/>
              </a:rPr>
              <a:t>This book is matched to your child’s phonic ability and should be fluent and automatic. The aim is that the children read at a 95% fluency. This means that the children should need little to no support reading the words. We assess them every 4 weeks to match their reading ability to the right book. They will also continue to use accelerated reader from enjoyment of reading though these will not be fully decodable and children should not be expected to read these on their own.</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2"/>
          <p:cNvSpPr txBox="1">
            <a:spLocks noGrp="1"/>
          </p:cNvSpPr>
          <p:nvPr>
            <p:ph type="title"/>
          </p:nvPr>
        </p:nvSpPr>
        <p:spPr>
          <a:xfrm>
            <a:off x="307525" y="636475"/>
            <a:ext cx="4045200" cy="1482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Accessing the books at home</a:t>
            </a:r>
            <a:endParaRPr/>
          </a:p>
        </p:txBody>
      </p:sp>
      <p:sp>
        <p:nvSpPr>
          <p:cNvPr id="129" name="Google Shape;129;p22"/>
          <p:cNvSpPr txBox="1">
            <a:spLocks noGrp="1"/>
          </p:cNvSpPr>
          <p:nvPr>
            <p:ph type="subTitle" idx="1"/>
          </p:nvPr>
        </p:nvSpPr>
        <p:spPr>
          <a:xfrm>
            <a:off x="307525" y="2241599"/>
            <a:ext cx="4045200" cy="2459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All children have a  username and unique password to access the online version of their group book from the collins ebook library. Please see your teacher if you cannot access the resource.</a:t>
            </a:r>
            <a:endParaRPr/>
          </a:p>
        </p:txBody>
      </p:sp>
      <p:pic>
        <p:nvPicPr>
          <p:cNvPr id="130" name="Google Shape;130;p22"/>
          <p:cNvPicPr preferRelativeResize="0"/>
          <p:nvPr/>
        </p:nvPicPr>
        <p:blipFill>
          <a:blip r:embed="rId3">
            <a:alphaModFix/>
          </a:blip>
          <a:stretch>
            <a:fillRect/>
          </a:stretch>
        </p:blipFill>
        <p:spPr>
          <a:xfrm>
            <a:off x="5052575" y="177650"/>
            <a:ext cx="3694550" cy="3111200"/>
          </a:xfrm>
          <a:prstGeom prst="rect">
            <a:avLst/>
          </a:prstGeom>
          <a:noFill/>
          <a:ln>
            <a:noFill/>
          </a:ln>
        </p:spPr>
      </p:pic>
      <p:pic>
        <p:nvPicPr>
          <p:cNvPr id="131" name="Google Shape;131;p22"/>
          <p:cNvPicPr preferRelativeResize="0"/>
          <p:nvPr/>
        </p:nvPicPr>
        <p:blipFill>
          <a:blip r:embed="rId4">
            <a:alphaModFix/>
          </a:blip>
          <a:stretch>
            <a:fillRect/>
          </a:stretch>
        </p:blipFill>
        <p:spPr>
          <a:xfrm>
            <a:off x="5247571" y="3419888"/>
            <a:ext cx="3304575" cy="14334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36" name="Google Shape;136;p23"/>
          <p:cNvPicPr preferRelativeResize="0"/>
          <p:nvPr/>
        </p:nvPicPr>
        <p:blipFill>
          <a:blip r:embed="rId3">
            <a:alphaModFix/>
          </a:blip>
          <a:stretch>
            <a:fillRect/>
          </a:stretch>
        </p:blipFill>
        <p:spPr>
          <a:xfrm>
            <a:off x="841550" y="152400"/>
            <a:ext cx="7106282" cy="48387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4"/>
          <p:cNvSpPr txBox="1">
            <a:spLocks noGrp="1"/>
          </p:cNvSpPr>
          <p:nvPr>
            <p:ph type="title"/>
          </p:nvPr>
        </p:nvSpPr>
        <p:spPr>
          <a:xfrm>
            <a:off x="471900" y="738725"/>
            <a:ext cx="8222100" cy="767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What can you do to help at home?</a:t>
            </a:r>
            <a:endParaRPr/>
          </a:p>
        </p:txBody>
      </p:sp>
      <p:sp>
        <p:nvSpPr>
          <p:cNvPr id="142" name="Google Shape;142;p24"/>
          <p:cNvSpPr txBox="1">
            <a:spLocks noGrp="1"/>
          </p:cNvSpPr>
          <p:nvPr>
            <p:ph type="body" idx="1"/>
          </p:nvPr>
        </p:nvSpPr>
        <p:spPr>
          <a:xfrm>
            <a:off x="278625" y="1838600"/>
            <a:ext cx="8222100" cy="27102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 sz="1900">
                <a:solidFill>
                  <a:srgbClr val="3366FF"/>
                </a:solidFill>
                <a:latin typeface="Calibri"/>
                <a:ea typeface="Calibri"/>
                <a:cs typeface="Calibri"/>
                <a:sym typeface="Calibri"/>
              </a:rPr>
              <a:t>Please look at the Little Wandle videos and guidance for parents</a:t>
            </a:r>
            <a:endParaRPr sz="1900">
              <a:solidFill>
                <a:srgbClr val="3366FF"/>
              </a:solidFill>
              <a:latin typeface="Calibri"/>
              <a:ea typeface="Calibri"/>
              <a:cs typeface="Calibri"/>
              <a:sym typeface="Calibri"/>
            </a:endParaRPr>
          </a:p>
          <a:p>
            <a:pPr marL="0" lvl="0" indent="0" algn="l" rtl="0">
              <a:spcBef>
                <a:spcPts val="600"/>
              </a:spcBef>
              <a:spcAft>
                <a:spcPts val="0"/>
              </a:spcAft>
              <a:buNone/>
            </a:pPr>
            <a:r>
              <a:rPr lang="en" sz="1900" u="sng">
                <a:solidFill>
                  <a:schemeClr val="hlink"/>
                </a:solidFill>
                <a:latin typeface="Calibri"/>
                <a:ea typeface="Calibri"/>
                <a:cs typeface="Calibri"/>
                <a:sym typeface="Calibri"/>
                <a:hlinkClick r:id="rId3"/>
              </a:rPr>
              <a:t>https://www.littlewandlelettersandsounds.org.uk/resources/for-parents/</a:t>
            </a:r>
            <a:endParaRPr sz="1900" u="sng">
              <a:solidFill>
                <a:schemeClr val="hlink"/>
              </a:solidFill>
              <a:latin typeface="Calibri"/>
              <a:ea typeface="Calibri"/>
              <a:cs typeface="Calibri"/>
              <a:sym typeface="Calibri"/>
            </a:endParaRPr>
          </a:p>
          <a:p>
            <a:pPr marL="0" lvl="0" indent="0" algn="l" rtl="0">
              <a:spcBef>
                <a:spcPts val="600"/>
              </a:spcBef>
              <a:spcAft>
                <a:spcPts val="0"/>
              </a:spcAft>
              <a:buNone/>
            </a:pPr>
            <a:r>
              <a:rPr lang="en" sz="1900">
                <a:solidFill>
                  <a:srgbClr val="3366FF"/>
                </a:solidFill>
                <a:latin typeface="Calibri"/>
                <a:ea typeface="Calibri"/>
                <a:cs typeface="Calibri"/>
                <a:sym typeface="Calibri"/>
              </a:rPr>
              <a:t>Support children in learning the alphabetic code</a:t>
            </a:r>
            <a:endParaRPr sz="1900">
              <a:solidFill>
                <a:srgbClr val="3366FF"/>
              </a:solidFill>
              <a:latin typeface="Calibri"/>
              <a:ea typeface="Calibri"/>
              <a:cs typeface="Calibri"/>
              <a:sym typeface="Calibri"/>
            </a:endParaRPr>
          </a:p>
          <a:p>
            <a:pPr marL="0" lvl="0" indent="0" algn="l" rtl="0">
              <a:spcBef>
                <a:spcPts val="600"/>
              </a:spcBef>
              <a:spcAft>
                <a:spcPts val="0"/>
              </a:spcAft>
              <a:buNone/>
            </a:pPr>
            <a:r>
              <a:rPr lang="en" sz="1900">
                <a:solidFill>
                  <a:srgbClr val="3366FF"/>
                </a:solidFill>
                <a:latin typeface="Calibri"/>
                <a:ea typeface="Calibri"/>
                <a:cs typeface="Calibri"/>
                <a:sym typeface="Calibri"/>
              </a:rPr>
              <a:t>Let your child “show off” their reading to you and celebrate and praise all the way!</a:t>
            </a:r>
            <a:endParaRPr sz="1900">
              <a:solidFill>
                <a:srgbClr val="3366FF"/>
              </a:solidFill>
              <a:latin typeface="Calibri"/>
              <a:ea typeface="Calibri"/>
              <a:cs typeface="Calibri"/>
              <a:sym typeface="Calibri"/>
            </a:endParaRPr>
          </a:p>
          <a:p>
            <a:pPr marL="0" lvl="0" indent="0" algn="l" rtl="0">
              <a:spcBef>
                <a:spcPts val="600"/>
              </a:spcBef>
              <a:spcAft>
                <a:spcPts val="0"/>
              </a:spcAft>
              <a:buNone/>
            </a:pPr>
            <a:r>
              <a:rPr lang="en" sz="1900">
                <a:solidFill>
                  <a:srgbClr val="3366FF"/>
                </a:solidFill>
                <a:latin typeface="Calibri"/>
                <a:ea typeface="Calibri"/>
                <a:cs typeface="Calibri"/>
                <a:sym typeface="Calibri"/>
              </a:rPr>
              <a:t>Share books with your children for pleasure and read their accelerated reader books with them.</a:t>
            </a:r>
            <a:endParaRPr sz="1900">
              <a:solidFill>
                <a:srgbClr val="3366FF"/>
              </a:solidFill>
              <a:latin typeface="Calibri"/>
              <a:ea typeface="Calibri"/>
              <a:cs typeface="Calibri"/>
              <a:sym typeface="Calibri"/>
            </a:endParaRPr>
          </a:p>
          <a:p>
            <a:pPr marL="0" lvl="0" indent="0" algn="l" rtl="0">
              <a:spcBef>
                <a:spcPts val="600"/>
              </a:spcBef>
              <a:spcAft>
                <a:spcPts val="0"/>
              </a:spcAft>
              <a:buNone/>
            </a:pPr>
            <a:endParaRPr sz="2400">
              <a:solidFill>
                <a:srgbClr val="3366FF"/>
              </a:solidFill>
              <a:latin typeface="Calibri"/>
              <a:ea typeface="Calibri"/>
              <a:cs typeface="Calibri"/>
              <a:sym typeface="Calibri"/>
            </a:endParaRPr>
          </a:p>
          <a:p>
            <a:pPr marL="0" lvl="0" indent="0" algn="l" rtl="0">
              <a:spcBef>
                <a:spcPts val="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5"/>
          <p:cNvSpPr txBox="1">
            <a:spLocks noGrp="1"/>
          </p:cNvSpPr>
          <p:nvPr>
            <p:ph type="title"/>
          </p:nvPr>
        </p:nvSpPr>
        <p:spPr>
          <a:xfrm>
            <a:off x="490250" y="488250"/>
            <a:ext cx="6227100" cy="4090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endParaRPr sz="4800"/>
          </a:p>
        </p:txBody>
      </p:sp>
      <p:pic>
        <p:nvPicPr>
          <p:cNvPr id="148" name="Google Shape;148;p25"/>
          <p:cNvPicPr preferRelativeResize="0"/>
          <p:nvPr/>
        </p:nvPicPr>
        <p:blipFill>
          <a:blip r:embed="rId3">
            <a:alphaModFix/>
          </a:blip>
          <a:stretch>
            <a:fillRect/>
          </a:stretch>
        </p:blipFill>
        <p:spPr>
          <a:xfrm>
            <a:off x="549050" y="1036475"/>
            <a:ext cx="7416850" cy="18108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6"/>
          <p:cNvSpPr txBox="1">
            <a:spLocks noGrp="1"/>
          </p:cNvSpPr>
          <p:nvPr>
            <p:ph type="title"/>
          </p:nvPr>
        </p:nvSpPr>
        <p:spPr>
          <a:xfrm>
            <a:off x="226078" y="357800"/>
            <a:ext cx="2808000" cy="953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3000"/>
              <a:t>Thanks!</a:t>
            </a:r>
            <a:endParaRPr sz="3000"/>
          </a:p>
        </p:txBody>
      </p:sp>
      <p:sp>
        <p:nvSpPr>
          <p:cNvPr id="154" name="Google Shape;154;p26"/>
          <p:cNvSpPr txBox="1">
            <a:spLocks noGrp="1"/>
          </p:cNvSpPr>
          <p:nvPr>
            <p:ph type="body" idx="1"/>
          </p:nvPr>
        </p:nvSpPr>
        <p:spPr>
          <a:xfrm>
            <a:off x="226075" y="1465800"/>
            <a:ext cx="2808000" cy="316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00"/>
              <a:t>Any questions?</a:t>
            </a:r>
            <a:endParaRPr sz="1400"/>
          </a:p>
          <a:p>
            <a:pPr marL="0" lvl="0" indent="0" algn="l" rtl="0">
              <a:spcBef>
                <a:spcPts val="0"/>
              </a:spcBef>
              <a:spcAft>
                <a:spcPts val="0"/>
              </a:spcAft>
              <a:buNone/>
            </a:pPr>
            <a:endParaRPr sz="1400"/>
          </a:p>
          <a:p>
            <a:pPr marL="0" lvl="0" indent="0" algn="l" rtl="0">
              <a:spcBef>
                <a:spcPts val="0"/>
              </a:spcBef>
              <a:spcAft>
                <a:spcPts val="0"/>
              </a:spcAft>
              <a:buNone/>
            </a:pPr>
            <a:r>
              <a:rPr lang="en" sz="1400"/>
              <a:t>Please speak to your class teacher for more information if needed.</a:t>
            </a:r>
            <a:endParaRPr sz="1400"/>
          </a:p>
          <a:p>
            <a:pPr marL="0" lvl="0" indent="0" algn="l" rtl="0">
              <a:spcBef>
                <a:spcPts val="0"/>
              </a:spcBef>
              <a:spcAft>
                <a:spcPts val="0"/>
              </a:spcAft>
              <a:buNone/>
            </a:pPr>
            <a:r>
              <a:rPr lang="en" sz="1400"/>
              <a:t> </a:t>
            </a:r>
            <a:endParaRPr sz="1400"/>
          </a:p>
        </p:txBody>
      </p:sp>
      <p:pic>
        <p:nvPicPr>
          <p:cNvPr id="155" name="Google Shape;155;p26"/>
          <p:cNvPicPr preferRelativeResize="0"/>
          <p:nvPr/>
        </p:nvPicPr>
        <p:blipFill>
          <a:blip r:embed="rId3">
            <a:alphaModFix/>
          </a:blip>
          <a:stretch>
            <a:fillRect/>
          </a:stretch>
        </p:blipFill>
        <p:spPr>
          <a:xfrm>
            <a:off x="3976075" y="295275"/>
            <a:ext cx="3964500" cy="2842275"/>
          </a:xfrm>
          <a:prstGeom prst="rect">
            <a:avLst/>
          </a:prstGeom>
          <a:noFill/>
          <a:ln>
            <a:noFill/>
          </a:ln>
        </p:spPr>
      </p:pic>
    </p:spTree>
  </p:cSld>
  <p:clrMapOvr>
    <a:masterClrMapping/>
  </p:clrMapOvr>
</p:sld>
</file>

<file path=ppt/theme/theme1.xml><?xml version="1.0" encoding="utf-8"?>
<a:theme xmlns:a="http://schemas.openxmlformats.org/drawingml/2006/main"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4FC3F7"/>
      </a:accent5>
      <a:accent6>
        <a:srgbClr val="F4B400"/>
      </a:accent6>
      <a:hlink>
        <a:srgbClr val="4FC3F7"/>
      </a:hlink>
      <a:folHlink>
        <a:srgbClr val="4FC3F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603</Words>
  <Application>Microsoft Office PowerPoint</Application>
  <PresentationFormat>On-screen Show (16:9)</PresentationFormat>
  <Paragraphs>53</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Roboto</vt:lpstr>
      <vt:lpstr>Calibri</vt:lpstr>
      <vt:lpstr>Material</vt:lpstr>
      <vt:lpstr>PowerPoint Presentation</vt:lpstr>
      <vt:lpstr>Early reading</vt:lpstr>
      <vt:lpstr>PowerPoint Presentation</vt:lpstr>
      <vt:lpstr>Teaching for word recognition</vt:lpstr>
      <vt:lpstr>PowerPoint Presentation</vt:lpstr>
      <vt:lpstr>Sounds and learning phrases</vt:lpstr>
      <vt:lpstr>PowerPoint Presentation</vt:lpstr>
      <vt:lpstr>Weekly lesson plan</vt:lpstr>
      <vt:lpstr>Reading books</vt:lpstr>
      <vt:lpstr>Accessing the books at home</vt:lpstr>
      <vt:lpstr>PowerPoint Presentation</vt:lpstr>
      <vt:lpstr>What can you do to help at home?</vt:lpstr>
      <vt:lpstr>PowerPoint Presentation</vt:lpstr>
      <vt:lpstr>Thanks!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slawless</dc:creator>
  <cp:lastModifiedBy>slawless</cp:lastModifiedBy>
  <cp:revision>1</cp:revision>
  <dcterms:modified xsi:type="dcterms:W3CDTF">2023-02-28T14:39:58Z</dcterms:modified>
</cp:coreProperties>
</file>